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ato"/>
      <p:regular r:id="rId16"/>
      <p:bold r:id="rId17"/>
      <p:italic r:id="rId18"/>
      <p:boldItalic r:id="rId19"/>
    </p:embeddedFont>
    <p:embeddedFont>
      <p:font typeface="Average"/>
      <p:regular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c489df3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c489df3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c489df30f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c489df30f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c489df30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c489df30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c489df3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c489df3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c489df30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c489df30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c489df30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c489df30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c489df30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c489df30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c489df30f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c489df30f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c489df30f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c489df30f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c489df30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c489df30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소울시커R 전투 시스템 수정 </a:t>
            </a:r>
            <a:r>
              <a:rPr lang="ko"/>
              <a:t>제안서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98975" y="15322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제안 배경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수정안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기대효과</a:t>
            </a:r>
            <a:endParaRPr/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전투 시스템 수정 </a:t>
            </a:r>
            <a:r>
              <a:rPr lang="ko"/>
              <a:t>기대효과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106000" y="3700875"/>
            <a:ext cx="88119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전투 시스템 수정으로 인한 단점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240275" y="4102175"/>
            <a:ext cx="87552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수동 전투의 난이도가 낮아지기에 콘텐츠의 소비 속도가 빨라질 가능성이 있다.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특정 보스를 클리어하는데 반드시 필요한 서포터 스킬을 필요로 할 경우가 발생 가능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 서포터 영웅 확보로 인한 유저 스트레스를 증가시킨다.</a:t>
            </a:r>
            <a:r>
              <a:rPr lang="ko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9075" l="0" r="3072" t="2122"/>
          <a:stretch/>
        </p:blipFill>
        <p:spPr>
          <a:xfrm>
            <a:off x="391125" y="1584088"/>
            <a:ext cx="3234451" cy="19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4">
            <a:alphaModFix/>
          </a:blip>
          <a:srcRect b="9217" l="0" r="2742" t="1640"/>
          <a:stretch/>
        </p:blipFill>
        <p:spPr>
          <a:xfrm>
            <a:off x="5270850" y="1654513"/>
            <a:ext cx="3358123" cy="19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4077413" y="2359300"/>
            <a:ext cx="741600" cy="44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5">
            <a:alphaModFix amt="28000"/>
          </a:blip>
          <a:srcRect b="39499" l="27560" r="12158" t="44382"/>
          <a:stretch/>
        </p:blipFill>
        <p:spPr>
          <a:xfrm rot="-22">
            <a:off x="1474075" y="2368057"/>
            <a:ext cx="2151500" cy="4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5">
            <a:alphaModFix amt="28000"/>
          </a:blip>
          <a:srcRect b="39499" l="27560" r="12158" t="44382"/>
          <a:stretch/>
        </p:blipFill>
        <p:spPr>
          <a:xfrm rot="-22">
            <a:off x="5270875" y="2420981"/>
            <a:ext cx="1922216" cy="44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5">
            <a:alphaModFix amt="28000"/>
          </a:blip>
          <a:srcRect b="39499" l="27560" r="12158" t="44382"/>
          <a:stretch/>
        </p:blipFill>
        <p:spPr>
          <a:xfrm rot="-19">
            <a:off x="1474075" y="2368057"/>
            <a:ext cx="2151500" cy="4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5">
            <a:alphaModFix amt="28000"/>
          </a:blip>
          <a:srcRect b="39499" l="27560" r="12158" t="44382"/>
          <a:stretch/>
        </p:blipFill>
        <p:spPr>
          <a:xfrm rot="-19">
            <a:off x="5270875" y="2420981"/>
            <a:ext cx="1922225" cy="44368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 배경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10150" y="3526325"/>
            <a:ext cx="39504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AutoNum type="arabicParenR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다른 수집형 RPG 게임과 차별이 되는 시스템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=&gt; </a:t>
            </a: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서포터 시스템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2931" t="0"/>
          <a:stretch/>
        </p:blipFill>
        <p:spPr>
          <a:xfrm>
            <a:off x="152400" y="1460250"/>
            <a:ext cx="4156224" cy="20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1021700" y="1547125"/>
            <a:ext cx="1412700" cy="1278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4911300" y="1254788"/>
            <a:ext cx="3950400" cy="24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* 서포터 영웅들의 스킬을 고려하여 다양한 조합을 구성할 수 있다.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=&gt; 인게임 전투 시스템에서의 차별성 강화. ( 액션 rpg 요소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5814200" y="3398875"/>
            <a:ext cx="27849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하지만.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 배경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9099" l="0" r="2978" t="0"/>
          <a:stretch/>
        </p:blipFill>
        <p:spPr>
          <a:xfrm>
            <a:off x="286625" y="1456975"/>
            <a:ext cx="3379800" cy="19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971325" y="1488800"/>
            <a:ext cx="46356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자동 전투 시스템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=&gt; 유저의 개입이 최소화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=&gt;  다른 수집형 RPG와 동일하게 </a:t>
            </a:r>
            <a:r>
              <a:rPr b="1" lang="ko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스펙 위주의 영웅</a:t>
            </a:r>
            <a:r>
              <a:rPr lang="ko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200">
                <a:solidFill>
                  <a:srgbClr val="B7B7B7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배치</a:t>
            </a:r>
            <a:endParaRPr sz="1200">
              <a:solidFill>
                <a:srgbClr val="B7B7B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서포터 시스템의 장점 및 차별점이 묻힘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907475" y="3006300"/>
            <a:ext cx="788100" cy="537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 배경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77725" y="3907125"/>
            <a:ext cx="47412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보스와의 전투에서 보스의 공격 패턴을 알아보기가 힘들다.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=&gt; 자동전투와 수동전투의 차이점이 줄어든다.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200">
                <a:latin typeface="Malgun Gothic"/>
                <a:ea typeface="Malgun Gothic"/>
                <a:cs typeface="Malgun Gothic"/>
                <a:sym typeface="Malgun Gothic"/>
              </a:rPr>
              <a:t>=&gt; 액션 RPG 전투 시스템의 장점이 묻어진다. </a:t>
            </a:r>
            <a:endParaRPr b="1"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9075" l="0" r="3072" t="2122"/>
          <a:stretch/>
        </p:blipFill>
        <p:spPr>
          <a:xfrm>
            <a:off x="391125" y="1781963"/>
            <a:ext cx="3234451" cy="19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9217" l="0" r="2742" t="1640"/>
          <a:stretch/>
        </p:blipFill>
        <p:spPr>
          <a:xfrm>
            <a:off x="5270850" y="1852388"/>
            <a:ext cx="3358123" cy="19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4077413" y="2557175"/>
            <a:ext cx="741600" cy="44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572000" y="4289575"/>
            <a:ext cx="3687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latin typeface="Malgun Gothic"/>
                <a:ea typeface="Malgun Gothic"/>
                <a:cs typeface="Malgun Gothic"/>
                <a:sym typeface="Malgun Gothic"/>
              </a:rPr>
              <a:t>=&gt; </a:t>
            </a: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서포터 시스템의 </a:t>
            </a: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강점</a:t>
            </a: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감퇴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제안 배경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882825" y="1979250"/>
            <a:ext cx="7038900" cy="11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rgbClr val="EFEFE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자동전투 시스템과 수동전투 시스템의 </a:t>
            </a: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차별점</a:t>
            </a:r>
            <a:r>
              <a:rPr lang="ko" sz="1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주어 </a:t>
            </a: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서포터 시스템의 장점</a:t>
            </a:r>
            <a:r>
              <a:rPr lang="ko" sz="1800">
                <a:solidFill>
                  <a:srgbClr val="F3F3F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극대화 하자.</a:t>
            </a:r>
            <a:endParaRPr sz="1800">
              <a:solidFill>
                <a:srgbClr val="F3F3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전투 시스템 수정 제안서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9075" l="0" r="3072" t="2122"/>
          <a:stretch/>
        </p:blipFill>
        <p:spPr>
          <a:xfrm>
            <a:off x="391125" y="1781963"/>
            <a:ext cx="3234451" cy="19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9217" l="0" r="2742" t="1640"/>
          <a:stretch/>
        </p:blipFill>
        <p:spPr>
          <a:xfrm>
            <a:off x="5270850" y="1852388"/>
            <a:ext cx="3358123" cy="19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4077413" y="2557175"/>
            <a:ext cx="741600" cy="44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95250" y="3726175"/>
            <a:ext cx="88119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기존의 보스 스킬 패턴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잠깐의 모션 이후 갑작스럽게 스킬을 사용하기 때문에 속도감 있는 인게임 플레이에서 플레이어가 </a:t>
            </a:r>
            <a:r>
              <a:rPr lang="ko" sz="1200">
                <a:solidFill>
                  <a:srgbClr val="FF0000"/>
                </a:solidFill>
              </a:rPr>
              <a:t>반응하기 어렵다</a:t>
            </a:r>
            <a:r>
              <a:rPr lang="ko" sz="1200"/>
              <a:t>.</a:t>
            </a:r>
            <a:endParaRPr sz="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/>
              <a:t>강력한 보스를 사냥할 때의 컨트롤 ( 빙빙 돌면서 스킬을 사용하는 방식 )은 오히려 전투의 속도감을 낮춰 전투가 지루해진다.</a:t>
            </a:r>
            <a:endParaRPr sz="1200"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전투 시스템 수정 제안서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9075" l="0" r="3072" t="2122"/>
          <a:stretch/>
        </p:blipFill>
        <p:spPr>
          <a:xfrm>
            <a:off x="391125" y="1781963"/>
            <a:ext cx="3234451" cy="19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865350" y="2134050"/>
            <a:ext cx="5045400" cy="23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타격 범위에 미리 </a:t>
            </a:r>
            <a:r>
              <a:rPr lang="ko" sz="1200">
                <a:solidFill>
                  <a:srgbClr val="FF0000"/>
                </a:solidFill>
              </a:rPr>
              <a:t>투명한 붉은 장판 패턴</a:t>
            </a:r>
            <a:r>
              <a:rPr lang="ko" sz="1200">
                <a:solidFill>
                  <a:srgbClr val="D9D9D9"/>
                </a:solidFill>
              </a:rPr>
              <a:t>을 생성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 amt="28000"/>
          </a:blip>
          <a:srcRect b="39499" l="27560" r="12158" t="44382"/>
          <a:stretch/>
        </p:blipFill>
        <p:spPr>
          <a:xfrm rot="-22">
            <a:off x="1474075" y="2565932"/>
            <a:ext cx="2151500" cy="4966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전투 시스템 수정 제안서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9075" l="0" r="3072" t="2122"/>
          <a:stretch/>
        </p:blipFill>
        <p:spPr>
          <a:xfrm>
            <a:off x="391125" y="1781963"/>
            <a:ext cx="3234451" cy="19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865350" y="2134050"/>
            <a:ext cx="5045400" cy="23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생성된 붉은 장판에 붉은색 게이지가 충전된다. ( 보스 스킬 시전 시간 )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/>
              <a:t>붉은색 장판의 게이지가 가득 채워지게 되면 보스 스킬 발동.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9D9D9"/>
                </a:solidFill>
              </a:rPr>
              <a:t>=&gt; 플레이어는 보스의 스킬 사용 타이밍과 피격 범위를 미리 알 수 있다.</a:t>
            </a:r>
            <a:endParaRPr b="1"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 amt="28000"/>
          </a:blip>
          <a:srcRect b="39499" l="27560" r="12158" t="44382"/>
          <a:stretch/>
        </p:blipFill>
        <p:spPr>
          <a:xfrm rot="-22">
            <a:off x="1474075" y="2565932"/>
            <a:ext cx="2151500" cy="4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 amt="28000"/>
          </a:blip>
          <a:srcRect b="39499" l="27560" r="12158" t="44382"/>
          <a:stretch/>
        </p:blipFill>
        <p:spPr>
          <a:xfrm rot="-20">
            <a:off x="1474075" y="2565929"/>
            <a:ext cx="1288900" cy="49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1404825" y="2527888"/>
            <a:ext cx="1427400" cy="57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전투 시스템 수정 기대효과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9075" l="0" r="3072" t="2122"/>
          <a:stretch/>
        </p:blipFill>
        <p:spPr>
          <a:xfrm>
            <a:off x="391125" y="1584088"/>
            <a:ext cx="3234451" cy="19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b="9217" l="0" r="2742" t="1640"/>
          <a:stretch/>
        </p:blipFill>
        <p:spPr>
          <a:xfrm>
            <a:off x="5270850" y="1654513"/>
            <a:ext cx="3358123" cy="19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4077413" y="2359300"/>
            <a:ext cx="741600" cy="44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127175" y="3610900"/>
            <a:ext cx="8811900" cy="10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보스의 공격 패턴을 미리 알수 있을 경우 기대할 수 있는 효과.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Malgun Gothic"/>
              <a:buChar char="●"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수동 전투시 플레이어가 스킬 또는 이동을 통한 회피 등 보스의 패턴에 대처가 가능 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=&gt; 자동전투와의 차별점 부여 ( 액션 RPG 요소 강화를 통한 타 수집형 RPG 게임의 유저 유입 )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algun Gothic"/>
              <a:buChar char="●"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스킬을 막거나 회피하는 서포터 스킬 콘텐츠를 추가할 경우 다양한 서포터 영웅 성장의 필요성( 매출 )과 서포터 시스템의 재미가 증가한다. 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( 보스 패턴에 따른 플레이 스타일 확장 )</a:t>
            </a:r>
            <a:endParaRPr sz="1000"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5">
            <a:alphaModFix amt="28000"/>
          </a:blip>
          <a:srcRect b="39499" l="27560" r="12158" t="44382"/>
          <a:stretch/>
        </p:blipFill>
        <p:spPr>
          <a:xfrm rot="-22">
            <a:off x="1474075" y="2368057"/>
            <a:ext cx="2151500" cy="4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 rotWithShape="1">
          <a:blip r:embed="rId5">
            <a:alphaModFix amt="28000"/>
          </a:blip>
          <a:srcRect b="39499" l="27560" r="12158" t="44382"/>
          <a:stretch/>
        </p:blipFill>
        <p:spPr>
          <a:xfrm rot="-22">
            <a:off x="5270875" y="2420981"/>
            <a:ext cx="1922216" cy="44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5">
            <a:alphaModFix amt="28000"/>
          </a:blip>
          <a:srcRect b="39499" l="27560" r="12158" t="44382"/>
          <a:stretch/>
        </p:blipFill>
        <p:spPr>
          <a:xfrm rot="-19">
            <a:off x="1474075" y="2368057"/>
            <a:ext cx="2151500" cy="4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5">
            <a:alphaModFix amt="28000"/>
          </a:blip>
          <a:srcRect b="39499" l="27560" r="12158" t="44382"/>
          <a:stretch/>
        </p:blipFill>
        <p:spPr>
          <a:xfrm rot="-19">
            <a:off x="5270875" y="2420981"/>
            <a:ext cx="1922225" cy="44368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